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0" r:id="rId5"/>
    <p:sldId id="264" r:id="rId6"/>
    <p:sldId id="263" r:id="rId7"/>
    <p:sldId id="262" r:id="rId8"/>
    <p:sldId id="258" r:id="rId9"/>
    <p:sldId id="259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F124-88D1-4B84-B352-15E061350EA7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F9E98-05B0-4D43-98E6-9B2D2D770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94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9E98-05B0-4D43-98E6-9B2D2D770A7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8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0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74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2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65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7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78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42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02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5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3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A734-1EFA-4211-BE04-E89BE81FEBA5}" type="datetimeFigureOut">
              <a:rPr lang="pl-PL" smtClean="0"/>
              <a:t>2015-12-21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8F8E-92DB-46AD-B93A-7A542B82FE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5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latin typeface="Gabriola" panose="04040605051002020D02" pitchFamily="82" charset="0"/>
              </a:rPr>
              <a:t>Agenda CIO 2016</a:t>
            </a:r>
            <a:endParaRPr lang="pl-PL" sz="7200" dirty="0">
              <a:latin typeface="Gabriola" panose="04040605051002020D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Autofit/>
          </a:bodyPr>
          <a:lstStyle/>
          <a:p>
            <a:r>
              <a:rPr lang="pl-PL" sz="4400" dirty="0" smtClean="0">
                <a:latin typeface="Gabriola" panose="04040605051002020D02" pitchFamily="82" charset="0"/>
              </a:rPr>
              <a:t>Rekomendacje </a:t>
            </a:r>
            <a:br>
              <a:rPr lang="pl-PL" sz="4400" dirty="0" smtClean="0">
                <a:latin typeface="Gabriola" panose="04040605051002020D02" pitchFamily="82" charset="0"/>
              </a:rPr>
            </a:br>
            <a:r>
              <a:rPr lang="pl-PL" sz="4400" dirty="0" smtClean="0">
                <a:latin typeface="Gabriola" panose="04040605051002020D02" pitchFamily="82" charset="0"/>
              </a:rPr>
              <a:t>Rady Programowej CIO i Partnerów Klubu CIO</a:t>
            </a:r>
            <a:endParaRPr lang="pl-PL" sz="4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pl-PL" dirty="0" smtClean="0">
                <a:latin typeface="Gabriola" panose="04040605051002020D02" pitchFamily="82" charset="0"/>
              </a:rPr>
              <a:t>Głosowanie…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0908"/>
            <a:ext cx="3780419" cy="33603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411426"/>
            <a:ext cx="4499992" cy="39999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2701095"/>
            <a:ext cx="4452770" cy="39555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64731"/>
            <a:ext cx="3851920" cy="34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abriola" panose="04040605051002020D02" pitchFamily="82" charset="0"/>
              </a:rPr>
              <a:t>Agenda CIO 2016 – </a:t>
            </a:r>
            <a:r>
              <a:rPr lang="pl-PL" dirty="0" smtClean="0">
                <a:latin typeface="Gabriola" panose="04040605051002020D02" pitchFamily="82" charset="0"/>
              </a:rPr>
              <a:t>wyniki głosowania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7" y="1460105"/>
            <a:ext cx="5751725" cy="4921223"/>
          </a:xfrm>
        </p:spPr>
      </p:pic>
    </p:spTree>
    <p:extLst>
      <p:ext uri="{BB962C8B-B14F-4D97-AF65-F5344CB8AC3E}">
        <p14:creationId xmlns:p14="http://schemas.microsoft.com/office/powerpoint/2010/main" val="1863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332655"/>
            <a:ext cx="2376264" cy="1450173"/>
          </a:xfrm>
        </p:spPr>
        <p:txBody>
          <a:bodyPr>
            <a:normAutofit/>
          </a:bodyPr>
          <a:lstStyle/>
          <a:p>
            <a:r>
              <a:rPr lang="pl-PL" dirty="0">
                <a:latin typeface="Gabriola" panose="04040605051002020D02" pitchFamily="82" charset="0"/>
              </a:rPr>
              <a:t>Agenda CIO </a:t>
            </a:r>
            <a:r>
              <a:rPr lang="pl-PL" dirty="0" smtClean="0">
                <a:latin typeface="Gabriola" panose="04040605051002020D02" pitchFamily="82" charset="0"/>
              </a:rPr>
              <a:t>2016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51" y="45107"/>
            <a:ext cx="5871808" cy="6768269"/>
          </a:xfrm>
        </p:spPr>
      </p:pic>
    </p:spTree>
    <p:extLst>
      <p:ext uri="{BB962C8B-B14F-4D97-AF65-F5344CB8AC3E}">
        <p14:creationId xmlns:p14="http://schemas.microsoft.com/office/powerpoint/2010/main" val="24210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61" y="389201"/>
            <a:ext cx="1512169" cy="17436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94619"/>
            <a:ext cx="1512169" cy="173823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6" y="2482925"/>
            <a:ext cx="1478528" cy="18101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27" y="2482924"/>
            <a:ext cx="1559831" cy="18101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7" y="4653136"/>
            <a:ext cx="1537438" cy="168988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653136"/>
            <a:ext cx="1670450" cy="183344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28" y="2466117"/>
            <a:ext cx="1608133" cy="182698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4" y="389205"/>
            <a:ext cx="1439148" cy="1743652"/>
          </a:xfrm>
          <a:prstGeom prst="rect">
            <a:avLst/>
          </a:prstGeom>
        </p:spPr>
      </p:pic>
      <p:pic>
        <p:nvPicPr>
          <p:cNvPr id="18" name="Symbol zastępczy zawartości 17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4" y="4725144"/>
            <a:ext cx="1584176" cy="1680187"/>
          </a:xfr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432072"/>
            <a:ext cx="1464868" cy="17007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2482923"/>
            <a:ext cx="1534937" cy="18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  - rekomendacje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52061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Dariusz Stolarczyk </a:t>
            </a: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b="1" dirty="0" err="1" smtClean="0">
                <a:effectLst/>
                <a:latin typeface="Gabriola" panose="04040605051002020D02" pitchFamily="82" charset="0"/>
                <a:ea typeface="Times New Roman"/>
                <a:cs typeface="Times New Roman"/>
              </a:rPr>
              <a:t>Gemifikacja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Times New Roman"/>
                <a:cs typeface="Times New Roman"/>
              </a:rPr>
              <a:t> – gry dla amatorów i dla zawodowców. Zastosowanie, szanse, ograniczenia. </a:t>
            </a: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dirty="0" smtClean="0">
                <a:effectLst/>
                <a:latin typeface="Gabriola" panose="04040605051002020D02" pitchFamily="82" charset="0"/>
                <a:ea typeface="Times New Roman"/>
                <a:cs typeface="Times New Roman"/>
              </a:rPr>
              <a:t> </a:t>
            </a: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Beata Sosnowska</a:t>
            </a:r>
            <a:endParaRPr lang="pl-PL" sz="1400" dirty="0">
              <a:highlight>
                <a:srgbClr val="FFFF00"/>
              </a:highlight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Digitalizacja firmy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– bezalternatywna? Jak będziemy zmieniać organizacje w cyfrowym świecie. </a:t>
            </a: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Misja CIO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w erze cyfryzacji</a:t>
            </a:r>
            <a:b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Bezpieczeństwo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– dynamiczne wyzwanie organizacyjne i strategiczne</a:t>
            </a: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Dariusz Zawistowski</a:t>
            </a:r>
            <a:endParaRPr lang="pl-PL" sz="1400" dirty="0">
              <a:highlight>
                <a:srgbClr val="FFFF00"/>
              </a:highlight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Bezpieczeństwo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– poszukiwanie całościowego i aktualnego optimum </a:t>
            </a: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b="1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Dane-informacje-wiedza-decyzja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.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Nowa organizacja procesu decyzyjnego: na którym etapie kończy się rola IT?</a:t>
            </a:r>
          </a:p>
          <a:p>
            <a:pPr>
              <a:spcAft>
                <a:spcPts val="0"/>
              </a:spcAft>
            </a:pPr>
            <a:endParaRPr lang="pl-PL" sz="14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Sławomir Panasiuk</a:t>
            </a:r>
            <a:b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Cyber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-bezpieczeństwo: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konieczność efektywnej selekcji metod i narzędzi oraz współpracy</a:t>
            </a:r>
            <a: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Internet rzeczy, szansa i wyzwanie: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bezpieczeństwo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IoT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, jakość informacji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IoT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, prawo a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IoT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.   </a:t>
            </a:r>
            <a:endParaRPr lang="pl-PL" sz="1400" dirty="0" smtClean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Małgorzata Korycka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Technologia kreująca i wspierająca innowacyjność.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Upowszechnianie postaw proinnowacyjnych.</a:t>
            </a:r>
            <a: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Polityka kadrowa: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kompetencje, retencja, atrakcyjność, rozwój</a:t>
            </a:r>
            <a:endParaRPr lang="pl-PL" sz="1400" dirty="0" smtClean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Józef </a:t>
            </a:r>
            <a:r>
              <a:rPr lang="pl-PL" sz="1400" dirty="0" err="1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Wacnik</a:t>
            </a: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 </a:t>
            </a:r>
            <a:r>
              <a:rPr lang="pl-PL" sz="1400" b="1" dirty="0" smtClean="0">
                <a:latin typeface="Gabriola" panose="04040605051002020D02" pitchFamily="82" charset="0"/>
              </a:rPr>
              <a:t>Równowaga </a:t>
            </a:r>
            <a:r>
              <a:rPr lang="pl-PL" sz="1400" b="1" dirty="0">
                <a:latin typeface="Gabriola" panose="04040605051002020D02" pitchFamily="82" charset="0"/>
              </a:rPr>
              <a:t>bezpieczeństwo-biznes.</a:t>
            </a:r>
            <a:r>
              <a:rPr lang="pl-PL" sz="1400" dirty="0">
                <a:latin typeface="Gabriola" panose="04040605051002020D02" pitchFamily="82" charset="0"/>
              </a:rPr>
              <a:t> Jak połączyć wysoką dostępność i mobilność z zapewnieniem </a:t>
            </a:r>
            <a:r>
              <a:rPr lang="pl-PL" sz="1400" dirty="0" smtClean="0">
                <a:latin typeface="Gabriola" panose="04040605051002020D02" pitchFamily="82" charset="0"/>
              </a:rPr>
              <a:t>odporności </a:t>
            </a:r>
            <a:r>
              <a:rPr lang="pl-PL" sz="1400" dirty="0">
                <a:latin typeface="Gabriola" panose="04040605051002020D02" pitchFamily="82" charset="0"/>
              </a:rPr>
              <a:t>na zagrożenia </a:t>
            </a:r>
            <a:r>
              <a:rPr lang="pl-PL" sz="1400" dirty="0" smtClean="0">
                <a:latin typeface="Gabriola" panose="04040605051002020D02" pitchFamily="82" charset="0"/>
              </a:rPr>
              <a:t>cyberprzestępczości.</a:t>
            </a:r>
            <a:endParaRPr lang="pl-PL" sz="14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pl-PL" sz="1400" b="1" dirty="0">
                <a:latin typeface="Gabriola" panose="04040605051002020D02" pitchFamily="82" charset="0"/>
              </a:rPr>
              <a:t>IT dostarcza realnej wartości dla biznesu i jest ośrodkiem kreatywności i innowacyjności.</a:t>
            </a:r>
            <a:endParaRPr lang="pl-PL" sz="1400" dirty="0">
              <a:latin typeface="Gabriola" panose="04040605051002020D02" pitchFamily="8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900" dirty="0">
              <a:latin typeface="Gabriola" panose="04040605051002020D02" pitchFamily="8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9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 </a:t>
            </a:r>
            <a:endParaRPr lang="pl-PL" sz="9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2016 - rekomendacje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Łukasz Neuman</a:t>
            </a:r>
            <a:b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Mobilność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- szansa czy zagrożenie? </a:t>
            </a:r>
            <a: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CIO 2020.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Rola CIO w świetle wyzwań biznesowych i technologicznych w perspektywie do roku 2020</a:t>
            </a:r>
            <a:endParaRPr lang="pl-PL" sz="1400" dirty="0" smtClean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Dorota Poniatowska</a:t>
            </a:r>
            <a:r>
              <a:rPr lang="pl-PL" sz="1400" dirty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Bezpieczeństwo –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dyscyplina uniwersalna i dynamiczna</a:t>
            </a:r>
            <a: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Omnichannel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-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organizacja i kompetencje IT wobec dążenia biznesu do wielokanałowej relacji ze światem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Jacek Borek</a:t>
            </a:r>
            <a:r>
              <a:rPr lang="pl-PL" sz="1400" dirty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Cyfrowa transformacja i era l</a:t>
            </a:r>
            <a:r>
              <a:rPr lang="en-US" sz="1400" b="1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iving</a:t>
            </a:r>
            <a:r>
              <a:rPr lang="en-US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services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-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CIO wobec wyzwań nowego paradygmatu biznesowego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 err="1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Leszek</a:t>
            </a:r>
            <a:r>
              <a:rPr lang="en-US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Hołda</a:t>
            </a:r>
            <a:r>
              <a:rPr lang="pl-PL" sz="1400" dirty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CIO w chmurze 0 </a:t>
            </a:r>
            <a:r>
              <a:rPr lang="pl-PL" sz="1400" b="1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Cloud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Computing AD 2016 –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ekosystem i realizacja obietnic </a:t>
            </a:r>
            <a:endParaRPr lang="pl-PL" sz="1400" dirty="0" smtClean="0">
              <a:latin typeface="Gabriola" panose="04040605051002020D02" pitchFamily="82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pl-PL" sz="1400" dirty="0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Mirosław </a:t>
            </a:r>
            <a:r>
              <a:rPr lang="pl-PL" sz="1400" dirty="0" err="1" smtClean="0">
                <a:effectLst/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>Forystek</a:t>
            </a:r>
            <a:r>
              <a:rPr lang="pl-PL" sz="1400" dirty="0" smtClean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 smtClean="0">
                <a:highlight>
                  <a:srgbClr val="FFFF00"/>
                </a:highlight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CIO nowych technologii – </a:t>
            </a:r>
            <a:r>
              <a:rPr lang="pl-PL" sz="1400" b="1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desruptive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IT.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AI, Machine learning,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egzoszkielety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, nanoroboty, awatary, modele prognostyczne oparte o Big Data…</a:t>
            </a:r>
            <a:r>
              <a:rPr lang="pl-PL" sz="1400" dirty="0" smtClean="0">
                <a:latin typeface="Gabriola" panose="04040605051002020D02" pitchFamily="82" charset="0"/>
                <a:ea typeface="Calibri"/>
                <a:cs typeface="Times New Roman"/>
              </a:rPr>
              <a:t/>
            </a:r>
            <a:br>
              <a:rPr lang="pl-PL" sz="1400" dirty="0" smtClean="0">
                <a:latin typeface="Gabriola" panose="04040605051002020D02" pitchFamily="82" charset="0"/>
                <a:ea typeface="Calibri"/>
                <a:cs typeface="Times New Roman"/>
              </a:rPr>
            </a:b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CIO wobec zmiany. 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Inny software: UX, design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thinking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, Agile, architektura czterowarstwowa, automatyka testów i in. Inna infrastruktura: SDN, SDS,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Symian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Army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, Chaos </a:t>
            </a:r>
            <a:r>
              <a:rPr lang="pl-PL" sz="1400" dirty="0" err="1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Monkey</a:t>
            </a:r>
            <a:r>
              <a:rPr lang="pl-PL" sz="1400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 itd. </a:t>
            </a:r>
            <a:r>
              <a:rPr lang="pl-PL" sz="1400" b="1" dirty="0" smtClean="0">
                <a:effectLst/>
                <a:latin typeface="Gabriola" panose="04040605051002020D02" pitchFamily="82" charset="0"/>
                <a:ea typeface="Calibri"/>
                <a:cs typeface="Times New Roman"/>
              </a:rPr>
              <a:t> </a:t>
            </a:r>
            <a:endParaRPr lang="pl-PL" sz="1400" dirty="0" smtClean="0">
              <a:latin typeface="Gabriola" panose="04040605051002020D02" pitchFamily="82" charset="0"/>
              <a:ea typeface="Calibri"/>
              <a:cs typeface="Times New Roman"/>
            </a:endParaRPr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1693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 = wyzwania indywidualne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30" y="1600201"/>
            <a:ext cx="5423740" cy="4525433"/>
          </a:xfrm>
        </p:spPr>
      </p:pic>
    </p:spTree>
    <p:extLst>
      <p:ext uri="{BB962C8B-B14F-4D97-AF65-F5344CB8AC3E}">
        <p14:creationId xmlns:p14="http://schemas.microsoft.com/office/powerpoint/2010/main" val="6715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 = wyzwania drużyny </a:t>
            </a:r>
            <a:r>
              <a:rPr lang="pl-PL" dirty="0" err="1" smtClean="0">
                <a:latin typeface="Gabriola" panose="04040605051002020D02" pitchFamily="82" charset="0"/>
              </a:rPr>
              <a:t>CxO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32" y="1600201"/>
            <a:ext cx="5227937" cy="4525433"/>
          </a:xfrm>
        </p:spPr>
      </p:pic>
    </p:spTree>
    <p:extLst>
      <p:ext uri="{BB962C8B-B14F-4D97-AF65-F5344CB8AC3E}">
        <p14:creationId xmlns:p14="http://schemas.microsoft.com/office/powerpoint/2010/main" val="32372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 = rok cyfrowej zmiany biznesu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10" y="1603665"/>
            <a:ext cx="4499431" cy="4705655"/>
          </a:xfrm>
        </p:spPr>
      </p:pic>
    </p:spTree>
    <p:extLst>
      <p:ext uri="{BB962C8B-B14F-4D97-AF65-F5344CB8AC3E}">
        <p14:creationId xmlns:p14="http://schemas.microsoft.com/office/powerpoint/2010/main" val="36562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Autofit/>
          </a:bodyPr>
          <a:lstStyle/>
          <a:p>
            <a:r>
              <a:rPr lang="pl-PL" sz="1400" b="1" dirty="0"/>
              <a:t>Digitalizacja firmy</a:t>
            </a:r>
            <a:r>
              <a:rPr lang="pl-PL" sz="1400" dirty="0"/>
              <a:t> – bezalternatywna? Jak będziemy zmieniać swoje organizacje w cyfrowym świecie. </a:t>
            </a:r>
          </a:p>
          <a:p>
            <a:r>
              <a:rPr lang="pl-PL" sz="1400" b="1" dirty="0" err="1" smtClean="0"/>
              <a:t>Gemifikacja</a:t>
            </a:r>
            <a:r>
              <a:rPr lang="pl-PL" sz="1400" dirty="0" smtClean="0"/>
              <a:t> </a:t>
            </a:r>
            <a:r>
              <a:rPr lang="pl-PL" sz="1400" dirty="0"/>
              <a:t>– gry dla amatorów i dla zawodowców. Zastosowanie, szanse, ograniczenia. </a:t>
            </a:r>
          </a:p>
          <a:p>
            <a:r>
              <a:rPr lang="pl-PL" sz="1400" b="1" dirty="0" smtClean="0"/>
              <a:t>Misja </a:t>
            </a:r>
            <a:r>
              <a:rPr lang="pl-PL" sz="1400" b="1" dirty="0"/>
              <a:t>CIO</a:t>
            </a:r>
            <a:r>
              <a:rPr lang="pl-PL" sz="1400" dirty="0"/>
              <a:t> </a:t>
            </a:r>
            <a:r>
              <a:rPr lang="pl-PL" sz="1400" b="1" dirty="0"/>
              <a:t>w erze cyfryzacji</a:t>
            </a:r>
            <a:r>
              <a:rPr lang="pl-PL" sz="1400" dirty="0"/>
              <a:t> - </a:t>
            </a:r>
            <a:r>
              <a:rPr lang="pl-PL" sz="1400" b="1" dirty="0"/>
              <a:t>CIO 2020. </a:t>
            </a:r>
            <a:r>
              <a:rPr lang="pl-PL" sz="1400" dirty="0"/>
              <a:t>Rola CIO w świetle wyzwań biznesowych i technologicznych w perspektywie do roku 2020</a:t>
            </a:r>
          </a:p>
          <a:p>
            <a:r>
              <a:rPr lang="pl-PL" sz="1400" b="1" dirty="0"/>
              <a:t>Bezpieczeństwo</a:t>
            </a:r>
            <a:r>
              <a:rPr lang="pl-PL" sz="1400" dirty="0"/>
              <a:t> – dynamiczne wyzwanie organizacyjne i strategiczne, poszukiwanie całościowego i aktualnego optimum, efektywna selekcja metod i narzędzi oraz współpraca</a:t>
            </a:r>
          </a:p>
          <a:p>
            <a:r>
              <a:rPr lang="pl-PL" sz="1400" b="1" dirty="0" err="1"/>
              <a:t>Dane-informacje-wiedza-decyzja</a:t>
            </a:r>
            <a:r>
              <a:rPr lang="pl-PL" sz="1400" b="1" dirty="0"/>
              <a:t>.</a:t>
            </a:r>
            <a:r>
              <a:rPr lang="pl-PL" sz="1400" dirty="0"/>
              <a:t> </a:t>
            </a:r>
            <a:r>
              <a:rPr lang="pl-PL" sz="1400" dirty="0" smtClean="0"/>
              <a:t>Organizacja </a:t>
            </a:r>
            <a:r>
              <a:rPr lang="pl-PL" sz="1400" dirty="0"/>
              <a:t>procesu decyzyjnego: na którym etapie kończy się rola IT?</a:t>
            </a:r>
          </a:p>
          <a:p>
            <a:r>
              <a:rPr lang="pl-PL" sz="1400" b="1" dirty="0" smtClean="0"/>
              <a:t>Technologia kreująca i wspierająca innowacyjność. </a:t>
            </a:r>
            <a:r>
              <a:rPr lang="pl-PL" sz="1400" dirty="0"/>
              <a:t>Postawa proinnowacyjna w IT. IT = dostawca wartości dla biznesu jako ośrodek kreatywności i </a:t>
            </a:r>
            <a:r>
              <a:rPr lang="pl-PL" sz="1400" dirty="0" smtClean="0"/>
              <a:t>innowacyjności</a:t>
            </a:r>
            <a:endParaRPr lang="pl-PL" sz="1400" dirty="0"/>
          </a:p>
          <a:p>
            <a:r>
              <a:rPr lang="pl-PL" sz="1400" b="1" dirty="0"/>
              <a:t>Polityka kadrowa:</a:t>
            </a:r>
            <a:r>
              <a:rPr lang="pl-PL" sz="1400" dirty="0"/>
              <a:t> kompetencje, retencja, atrakcyjność, rozwój</a:t>
            </a:r>
          </a:p>
          <a:p>
            <a:r>
              <a:rPr lang="pl-PL" sz="1400" b="1" dirty="0"/>
              <a:t>Internet rzeczy, szansa i wyzwanie:</a:t>
            </a:r>
            <a:r>
              <a:rPr lang="pl-PL" sz="1400" dirty="0"/>
              <a:t> bezpieczeństwo </a:t>
            </a:r>
            <a:r>
              <a:rPr lang="pl-PL" sz="1400" dirty="0" err="1"/>
              <a:t>IoT</a:t>
            </a:r>
            <a:r>
              <a:rPr lang="pl-PL" sz="1400" dirty="0"/>
              <a:t>, jakość informacji </a:t>
            </a:r>
            <a:r>
              <a:rPr lang="pl-PL" sz="1400" dirty="0" err="1"/>
              <a:t>IoT</a:t>
            </a:r>
            <a:r>
              <a:rPr lang="pl-PL" sz="1400" dirty="0"/>
              <a:t>, prawo a </a:t>
            </a:r>
            <a:r>
              <a:rPr lang="pl-PL" sz="1400" dirty="0" err="1"/>
              <a:t>IoT</a:t>
            </a:r>
            <a:r>
              <a:rPr lang="pl-PL" sz="1400" dirty="0"/>
              <a:t>.   </a:t>
            </a:r>
          </a:p>
          <a:p>
            <a:r>
              <a:rPr lang="pl-PL" sz="1400" b="1" dirty="0"/>
              <a:t>Mobilność </a:t>
            </a:r>
            <a:r>
              <a:rPr lang="pl-PL" sz="1400" dirty="0"/>
              <a:t>- szansa czy zagrożenie? </a:t>
            </a:r>
          </a:p>
          <a:p>
            <a:r>
              <a:rPr lang="pl-PL" sz="1400" b="1" dirty="0"/>
              <a:t>CIO nowych technologii – </a:t>
            </a:r>
            <a:r>
              <a:rPr lang="pl-PL" sz="1400" b="1" dirty="0" err="1"/>
              <a:t>desruptive</a:t>
            </a:r>
            <a:r>
              <a:rPr lang="pl-PL" sz="1400" b="1" dirty="0"/>
              <a:t> IT. </a:t>
            </a:r>
            <a:r>
              <a:rPr lang="pl-PL" sz="1400" dirty="0"/>
              <a:t>AI, Machine learning, </a:t>
            </a:r>
            <a:r>
              <a:rPr lang="pl-PL" sz="1400" dirty="0" err="1"/>
              <a:t>egzoszkielety</a:t>
            </a:r>
            <a:r>
              <a:rPr lang="pl-PL" sz="1400" dirty="0"/>
              <a:t>, nanoroboty, awatary, modele prognostyczne oparte o Big Data…</a:t>
            </a:r>
          </a:p>
          <a:p>
            <a:r>
              <a:rPr lang="pl-PL" sz="1400" b="1" dirty="0"/>
              <a:t>CIO wobec zmiany. </a:t>
            </a:r>
            <a:r>
              <a:rPr lang="pl-PL" sz="1400" dirty="0"/>
              <a:t>Inny software: UX, design </a:t>
            </a:r>
            <a:r>
              <a:rPr lang="pl-PL" sz="1400" dirty="0" err="1"/>
              <a:t>thinking</a:t>
            </a:r>
            <a:r>
              <a:rPr lang="pl-PL" sz="1400" dirty="0"/>
              <a:t>, Agile, architektura czterowarstwowa, automatyka testów… Inna infrastruktura: SDN, SDS, </a:t>
            </a:r>
            <a:r>
              <a:rPr lang="pl-PL" sz="1400" dirty="0" err="1"/>
              <a:t>Symian</a:t>
            </a:r>
            <a:r>
              <a:rPr lang="pl-PL" sz="1400" dirty="0"/>
              <a:t> </a:t>
            </a:r>
            <a:r>
              <a:rPr lang="pl-PL" sz="1400" dirty="0" err="1"/>
              <a:t>Army</a:t>
            </a:r>
            <a:r>
              <a:rPr lang="pl-PL" sz="1400" dirty="0"/>
              <a:t>, Chaos </a:t>
            </a:r>
            <a:r>
              <a:rPr lang="pl-PL" sz="1400" dirty="0" err="1"/>
              <a:t>Monkey</a:t>
            </a:r>
            <a:r>
              <a:rPr lang="pl-PL" sz="1400" dirty="0"/>
              <a:t>... </a:t>
            </a:r>
          </a:p>
          <a:p>
            <a:r>
              <a:rPr lang="pl-PL" sz="1400" b="1" dirty="0" err="1"/>
              <a:t>Omnichannel</a:t>
            </a:r>
            <a:r>
              <a:rPr lang="pl-PL" sz="1400" b="1" dirty="0"/>
              <a:t> – </a:t>
            </a:r>
            <a:r>
              <a:rPr lang="pl-PL" sz="1400" dirty="0"/>
              <a:t>organizacja i kompetencje IT wobec dążenia biznesu do wielokanałowej relacji ze światem</a:t>
            </a:r>
          </a:p>
          <a:p>
            <a:r>
              <a:rPr lang="pl-PL" sz="1400" b="1" dirty="0"/>
              <a:t>Era </a:t>
            </a:r>
            <a:r>
              <a:rPr lang="pl-PL" sz="1400" b="1" dirty="0" err="1"/>
              <a:t>living</a:t>
            </a:r>
            <a:r>
              <a:rPr lang="pl-PL" sz="1400" b="1" dirty="0"/>
              <a:t> services – </a:t>
            </a:r>
            <a:r>
              <a:rPr lang="pl-PL" sz="1400" dirty="0"/>
              <a:t>CIO wobec wyzwań nowego paradygmatu biznesowego</a:t>
            </a:r>
          </a:p>
          <a:p>
            <a:r>
              <a:rPr lang="pl-PL" sz="1400" b="1" dirty="0" smtClean="0"/>
              <a:t>CIO w chmurze - </a:t>
            </a:r>
            <a:r>
              <a:rPr lang="en-US" sz="1400" b="1" dirty="0" smtClean="0"/>
              <a:t>Cloud </a:t>
            </a:r>
            <a:r>
              <a:rPr lang="en-US" sz="1400" b="1" dirty="0"/>
              <a:t>Computing AD 2016 – </a:t>
            </a:r>
            <a:r>
              <a:rPr lang="en-US" sz="1400" dirty="0" err="1"/>
              <a:t>ekosystem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realizacja</a:t>
            </a:r>
            <a:r>
              <a:rPr lang="en-US" sz="1400" dirty="0"/>
              <a:t> </a:t>
            </a:r>
            <a:r>
              <a:rPr lang="en-US" sz="1400" dirty="0" err="1"/>
              <a:t>obietnic</a:t>
            </a:r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976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briola" panose="04040605051002020D02" pitchFamily="82" charset="0"/>
              </a:rPr>
              <a:t>Agenda CIO 2016 – typy do głosowania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448606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Digitalizacja firmy</a:t>
            </a:r>
            <a:r>
              <a:rPr lang="pl-PL" sz="1200" dirty="0" smtClean="0">
                <a:effectLst/>
                <a:ea typeface="Calibri"/>
                <a:cs typeface="Times New Roman"/>
              </a:rPr>
              <a:t> – 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organizacje w cyfrowym świecie.</a:t>
            </a:r>
            <a:r>
              <a:rPr lang="pl-PL" sz="1200" dirty="0" smtClean="0">
                <a:effectLst/>
                <a:ea typeface="Calibri"/>
                <a:cs typeface="Times New Roman"/>
              </a:rPr>
              <a:t>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1200" dirty="0" smtClean="0">
                <a:effectLst/>
                <a:ea typeface="Calibri"/>
                <a:cs typeface="Times New Roman"/>
              </a:rPr>
              <a:t> 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1200" b="1" dirty="0" err="1" smtClean="0">
                <a:effectLst/>
                <a:ea typeface="Times New Roman"/>
                <a:cs typeface="Times New Roman"/>
              </a:rPr>
              <a:t>Gemifikacja</a:t>
            </a:r>
            <a:r>
              <a:rPr lang="pl-PL" sz="1200" b="1" dirty="0" smtClean="0">
                <a:effectLst/>
                <a:ea typeface="Times New Roman"/>
                <a:cs typeface="Times New Roman"/>
              </a:rPr>
              <a:t> – gry dla amatorów i dla zawodowców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1200" dirty="0" smtClean="0">
                <a:effectLst/>
                <a:ea typeface="Times New Roman"/>
                <a:cs typeface="Times New Roman"/>
              </a:rPr>
              <a:t> 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Misja CIO</a:t>
            </a:r>
            <a:r>
              <a:rPr lang="pl-PL" sz="1200" dirty="0" smtClean="0">
                <a:effectLst/>
                <a:ea typeface="Calibri"/>
                <a:cs typeface="Times New Roman"/>
              </a:rPr>
              <a:t> 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w erze cyfryzacji</a:t>
            </a:r>
            <a:r>
              <a:rPr lang="pl-PL" sz="1200" dirty="0" smtClean="0">
                <a:effectLst/>
                <a:ea typeface="Calibri"/>
                <a:cs typeface="Times New Roman"/>
              </a:rPr>
              <a:t> - 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CIO 2020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Bezpieczeństwo – dynamiczna równowaga z biznesem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1200" b="1" dirty="0" err="1" smtClean="0">
                <a:effectLst/>
                <a:ea typeface="Calibri"/>
                <a:cs typeface="Times New Roman"/>
              </a:rPr>
              <a:t>Dane-informacje-wiedza-decyzja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: nowa ścieżka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l-PL" sz="1200" b="1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IT i technologia kreują i wspierają innowacyjność </a:t>
            </a:r>
            <a:endParaRPr lang="pl-PL" sz="1200" dirty="0" smtClean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l-PL" sz="1200" b="1" dirty="0">
              <a:effectLst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Polityka kadrowa: kompetencje, retencja, atrakcyjność, rozwój</a:t>
            </a:r>
          </a:p>
          <a:p>
            <a:pPr marL="0" indent="0" algn="ctr">
              <a:spcAft>
                <a:spcPts val="0"/>
              </a:spcAft>
              <a:buNone/>
            </a:pPr>
            <a:endParaRPr lang="pl-PL" sz="1200" b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Internet rzeczy: bezpieczeństwo, jakość informacji, prawo  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Mobilność </a:t>
            </a:r>
            <a:r>
              <a:rPr lang="pl-PL" sz="1200" dirty="0" smtClean="0">
                <a:effectLst/>
                <a:ea typeface="Calibri"/>
                <a:cs typeface="Times New Roman"/>
              </a:rPr>
              <a:t>- 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szansa czy zagrożenie?</a:t>
            </a:r>
            <a:r>
              <a:rPr lang="pl-PL" sz="1200" dirty="0" smtClean="0">
                <a:effectLst/>
                <a:ea typeface="Calibri"/>
                <a:cs typeface="Times New Roman"/>
              </a:rPr>
              <a:t>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CIO świadomy nowych technologii = </a:t>
            </a:r>
            <a:r>
              <a:rPr lang="pl-PL" sz="1200" b="1" dirty="0" err="1" smtClean="0">
                <a:effectLst/>
                <a:ea typeface="Calibri"/>
                <a:cs typeface="Times New Roman"/>
              </a:rPr>
              <a:t>desruptive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 IT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CIO wobec przełomu w oprogramowaniu i infrastrukturze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err="1" smtClean="0">
                <a:effectLst/>
                <a:ea typeface="Calibri"/>
                <a:cs typeface="Times New Roman"/>
              </a:rPr>
              <a:t>Omnichannel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 – organizacja i kompetencje IT</a:t>
            </a:r>
            <a:r>
              <a:rPr lang="pl-PL" sz="1200" dirty="0" smtClean="0">
                <a:effectLst/>
                <a:ea typeface="Calibri"/>
                <a:cs typeface="Times New Roman"/>
              </a:rPr>
              <a:t>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Era </a:t>
            </a:r>
            <a:r>
              <a:rPr lang="pl-PL" sz="1200" b="1" dirty="0" err="1" smtClean="0">
                <a:effectLst/>
                <a:ea typeface="Calibri"/>
                <a:cs typeface="Times New Roman"/>
              </a:rPr>
              <a:t>living</a:t>
            </a:r>
            <a:r>
              <a:rPr lang="pl-PL" sz="1200" b="1" dirty="0" smtClean="0">
                <a:effectLst/>
                <a:ea typeface="Calibri"/>
                <a:cs typeface="Times New Roman"/>
              </a:rPr>
              <a:t> services </a:t>
            </a:r>
            <a:endParaRPr lang="pl-PL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200" b="1" dirty="0" smtClean="0">
                <a:effectLst/>
                <a:ea typeface="Calibri"/>
                <a:cs typeface="Times New Roman"/>
              </a:rPr>
              <a:t>CIO w chmurze - </a:t>
            </a:r>
            <a:r>
              <a:rPr lang="en-US" sz="1200" b="1" dirty="0" smtClean="0">
                <a:effectLst/>
                <a:ea typeface="Calibri"/>
                <a:cs typeface="Times New Roman"/>
              </a:rPr>
              <a:t>Cloud Computing AD 2016 </a:t>
            </a:r>
            <a:endParaRPr lang="pl-PL" sz="1200" dirty="0">
              <a:ea typeface="Calibri"/>
              <a:cs typeface="Times New Roman"/>
            </a:endParaRP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399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321</Words>
  <Application>Microsoft Office PowerPoint</Application>
  <PresentationFormat>Pokaz na ekranie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Agenda CIO 2016</vt:lpstr>
      <vt:lpstr>Prezentacja programu PowerPoint</vt:lpstr>
      <vt:lpstr>Agenda CIO 2016  - rekomendacje</vt:lpstr>
      <vt:lpstr>Agenda CIO 2016 - rekomendacje</vt:lpstr>
      <vt:lpstr>Agenda CIO 2016 = wyzwania indywidualne</vt:lpstr>
      <vt:lpstr>Agenda CIO 2016 = wyzwania drużyny CxO</vt:lpstr>
      <vt:lpstr>Agenda CIO 2016 = rok cyfrowej zmiany biznesu</vt:lpstr>
      <vt:lpstr>Agenda CIO 2016</vt:lpstr>
      <vt:lpstr>Agenda CIO 2016 – typy do głosowania</vt:lpstr>
      <vt:lpstr>Głosowanie…</vt:lpstr>
      <vt:lpstr>Agenda CIO 2016 – wyniki głosowania</vt:lpstr>
      <vt:lpstr>Agenda CIO 2016</vt:lpstr>
    </vt:vector>
  </TitlesOfParts>
  <Company>IDG Poland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Szymon Augustyniak</dc:creator>
  <cp:lastModifiedBy>Szymon Augustyniak</cp:lastModifiedBy>
  <cp:revision>35</cp:revision>
  <dcterms:created xsi:type="dcterms:W3CDTF">2015-12-02T14:23:46Z</dcterms:created>
  <dcterms:modified xsi:type="dcterms:W3CDTF">2015-12-21T14:16:29Z</dcterms:modified>
</cp:coreProperties>
</file>